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82" r:id="rId25"/>
    <p:sldId id="279" r:id="rId26"/>
    <p:sldId id="283" r:id="rId27"/>
    <p:sldId id="284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8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0" d="100"/>
          <a:sy n="80" d="100"/>
        </p:scale>
        <p:origin x="11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F4709-E8F1-46DE-9EA3-AFFAF5505462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9316-F192-4D02-9847-211F637CB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99316-F192-4D02-9847-211F637CBB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inarastinmanesh/Graphic_projec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3D98-6CB5-48C3-BD55-AD8C8F41F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676" y="1371600"/>
            <a:ext cx="10572000" cy="1368654"/>
          </a:xfrm>
        </p:spPr>
        <p:txBody>
          <a:bodyPr/>
          <a:lstStyle/>
          <a:p>
            <a:pPr algn="ctr"/>
            <a:r>
              <a:rPr lang="fa-IR" dirty="0"/>
              <a:t>به نام خدا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F3096-3A94-43C5-9904-BF203716C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368654"/>
          </a:xfrm>
        </p:spPr>
        <p:txBody>
          <a:bodyPr>
            <a:normAutofit/>
          </a:bodyPr>
          <a:lstStyle/>
          <a:p>
            <a:pPr algn="ctr" rtl="1"/>
            <a:r>
              <a:rPr lang="fa-IR" i="1" dirty="0"/>
              <a:t>پروژه گرافيک کامپيوتري</a:t>
            </a:r>
          </a:p>
          <a:p>
            <a:pPr algn="ctr" rtl="1"/>
            <a:r>
              <a:rPr lang="fa-IR" i="1" dirty="0"/>
              <a:t> </a:t>
            </a:r>
          </a:p>
          <a:p>
            <a:pPr algn="ctr" rtl="1"/>
            <a:r>
              <a:rPr lang="fa-IR" i="1" dirty="0"/>
              <a:t>تير ماه 1399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05986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D16E-C5E1-445C-8FB3-25304C2D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برخورد با دونات ها ( خوردن دونات ها 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B8BAB-7685-4158-B2D5-6FE2BB78EAE3}"/>
              </a:ext>
            </a:extLst>
          </p:cNvPr>
          <p:cNvSpPr txBox="1"/>
          <p:nvPr/>
        </p:nvSpPr>
        <p:spPr>
          <a:xfrm>
            <a:off x="6337005" y="2424223"/>
            <a:ext cx="4922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/>
              <a:t>در اينجا براي تشخيص برخورد تمام دونات ها چک ميشود...</a:t>
            </a:r>
          </a:p>
          <a:p>
            <a:pPr algn="r"/>
            <a:endParaRPr lang="fa-IR" dirty="0"/>
          </a:p>
          <a:p>
            <a:pPr algn="r"/>
            <a:r>
              <a:rPr lang="fa-IR" dirty="0"/>
              <a:t>اگر برخوردي صورت گرفته باشد :</a:t>
            </a:r>
          </a:p>
          <a:p>
            <a:pPr marL="342900" indent="-342900" algn="r">
              <a:buFont typeface="+mj-lt"/>
              <a:buAutoNum type="arabicPeriod"/>
            </a:pPr>
            <a:endParaRPr lang="fa-IR" dirty="0"/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دونات حذف ميشود (خورده ميشود)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در کنسول </a:t>
            </a:r>
            <a:r>
              <a:rPr lang="en-US" dirty="0"/>
              <a:t>collision donut</a:t>
            </a:r>
            <a:r>
              <a:rPr lang="fa-IR" dirty="0"/>
              <a:t> چاپ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يکي به تعداد دونات ها خورده شده اضافه ميشود ....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8B555-DF1D-4D53-A96C-36045304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1" y="2593150"/>
            <a:ext cx="539190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4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E1B8-BCA8-4BCD-A39B-B9AA919D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درخت ها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03116-24FF-4D80-BF02-C6E4585E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3830"/>
            <a:ext cx="7081284" cy="4126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C9DDB-3A2C-4F8C-B163-8EC5912EBD19}"/>
              </a:ext>
            </a:extLst>
          </p:cNvPr>
          <p:cNvSpPr txBox="1"/>
          <p:nvPr/>
        </p:nvSpPr>
        <p:spPr>
          <a:xfrm>
            <a:off x="7538484" y="2083981"/>
            <a:ext cx="41466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درخت ها </a:t>
            </a:r>
            <a:r>
              <a:rPr lang="en-US" dirty="0">
                <a:solidFill>
                  <a:srgbClr val="FFC000"/>
                </a:solidFill>
              </a:rPr>
              <a:t>json</a:t>
            </a:r>
            <a:r>
              <a:rPr lang="en-US" dirty="0"/>
              <a:t> </a:t>
            </a:r>
            <a:r>
              <a:rPr lang="fa-IR" dirty="0"/>
              <a:t> هستند که از سايت </a:t>
            </a:r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clara.io</a:t>
            </a:r>
            <a:r>
              <a:rPr lang="fa-IR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/>
              <a:t>دانلود شده اند...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براي تشخيص برخورد دور درخت ها يک مکعبي در نظر گرفته شده است که ديده نميشود و در واقع برخورد با انها صورت ميگيرد..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150 تا درخت داريم که موقعيت انها در صحنه به صورت رندوم است.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و همين طور چرخش رندوم دارند که همه شان به يک جهت نباشند...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 و همه شان به </a:t>
            </a:r>
            <a:r>
              <a:rPr lang="en-US" dirty="0"/>
              <a:t>trees</a:t>
            </a:r>
            <a:r>
              <a:rPr lang="fa-IR" dirty="0"/>
              <a:t> اضافه شدند و در نهايت به صحنه</a:t>
            </a:r>
            <a:r>
              <a:rPr lang="en-US" dirty="0"/>
              <a:t>add </a:t>
            </a:r>
            <a:r>
              <a:rPr lang="fa-IR" dirty="0"/>
              <a:t>شدند...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12588-AA97-4BAC-B01D-31D1A805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برخورد با درخت ها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0E9E7-0C38-42D4-925E-9ADB6B41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060"/>
            <a:ext cx="5401429" cy="7017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D8766-3008-4410-851E-B4C188901948}"/>
              </a:ext>
            </a:extLst>
          </p:cNvPr>
          <p:cNvSpPr txBox="1"/>
          <p:nvPr/>
        </p:nvSpPr>
        <p:spPr>
          <a:xfrm>
            <a:off x="5273839" y="2254102"/>
            <a:ext cx="6790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در صورت برخورد با درخت :</a:t>
            </a:r>
          </a:p>
          <a:p>
            <a:pPr algn="r" rtl="1"/>
            <a:endParaRPr lang="fa-IR" dirty="0"/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صدايي پخش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از جون لاک پشت 25% کم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درخت پاک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در کنسول </a:t>
            </a:r>
            <a:r>
              <a:rPr lang="en-US" dirty="0"/>
              <a:t>collision tree</a:t>
            </a:r>
            <a:r>
              <a:rPr lang="fa-IR" dirty="0"/>
              <a:t> چاپ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مقدار جان در بالاي صفحه اپديت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اگر مقدار جان او 0 شود به صفحه </a:t>
            </a:r>
            <a:r>
              <a:rPr lang="en-US" dirty="0"/>
              <a:t>game over </a:t>
            </a:r>
            <a:r>
              <a:rPr lang="fa-IR" dirty="0"/>
              <a:t> منتقل ميشود.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9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D347-E9E5-47B4-B799-5E77BA1D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689" y="73281"/>
            <a:ext cx="10571998" cy="970450"/>
          </a:xfrm>
        </p:spPr>
        <p:txBody>
          <a:bodyPr/>
          <a:lstStyle/>
          <a:p>
            <a:pPr algn="r" rtl="1"/>
            <a:r>
              <a:rPr lang="fa-IR" dirty="0"/>
              <a:t>پرنده ها </a:t>
            </a:r>
            <a:r>
              <a:rPr lang="en-US" dirty="0"/>
              <a:t>(Tween)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8024F-F811-4537-888A-677DBA35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2360428"/>
            <a:ext cx="4715533" cy="4239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33E4DA-952B-4EA5-8CC3-BDF477D4C363}"/>
              </a:ext>
            </a:extLst>
          </p:cNvPr>
          <p:cNvSpPr txBox="1"/>
          <p:nvPr/>
        </p:nvSpPr>
        <p:spPr>
          <a:xfrm>
            <a:off x="5284381" y="2243470"/>
            <a:ext cx="5911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سه پرنده داريم که </a:t>
            </a:r>
            <a:r>
              <a:rPr lang="en-US" dirty="0">
                <a:solidFill>
                  <a:srgbClr val="FFFF00"/>
                </a:solidFill>
              </a:rPr>
              <a:t>json </a:t>
            </a:r>
            <a:r>
              <a:rPr lang="fa-IR" dirty="0"/>
              <a:t> هستند ...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و در صحنه حرکت ميکنند ...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با استفاده از </a:t>
            </a:r>
            <a:r>
              <a:rPr lang="en-US" dirty="0"/>
              <a:t>Tween</a:t>
            </a:r>
            <a:r>
              <a:rPr lang="fa-IR" dirty="0"/>
              <a:t> 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و مقصد و جهت انها رندوم است 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با کليد   حرکت انها مجددا شروع ميشود .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7CD45F-9821-4E00-A336-41A86A41A482}"/>
              </a:ext>
            </a:extLst>
          </p:cNvPr>
          <p:cNvCxnSpPr/>
          <p:nvPr/>
        </p:nvCxnSpPr>
        <p:spPr>
          <a:xfrm flipV="1">
            <a:off x="10398642" y="4460358"/>
            <a:ext cx="0" cy="29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1AC465B-BAAE-4FB3-998F-84DABE44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325" y="5044753"/>
            <a:ext cx="2190835" cy="16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29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1FFDF7-2A78-4A74-ABCC-91024A6B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67401" cy="271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41C8A-5563-4D61-A62B-CA145316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01" y="1853047"/>
            <a:ext cx="6962235" cy="315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0D5DA4-EEF0-45C3-BC04-670CC96584D0}"/>
              </a:ext>
            </a:extLst>
          </p:cNvPr>
          <p:cNvSpPr txBox="1"/>
          <p:nvPr/>
        </p:nvSpPr>
        <p:spPr>
          <a:xfrm>
            <a:off x="331705" y="2719052"/>
            <a:ext cx="387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بخش اول کد براي مثال پرنده اول</a:t>
            </a:r>
          </a:p>
          <a:p>
            <a:pPr algn="r" rtl="1"/>
            <a:r>
              <a:rPr lang="fa-IR" dirty="0"/>
              <a:t>که مکان اول او هم رندوم است.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64BFC-3665-4CBE-B00D-5EC8F81004AE}"/>
              </a:ext>
            </a:extLst>
          </p:cNvPr>
          <p:cNvSpPr txBox="1"/>
          <p:nvPr/>
        </p:nvSpPr>
        <p:spPr>
          <a:xfrm>
            <a:off x="6666613" y="5511441"/>
            <a:ext cx="54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و 3 مدل </a:t>
            </a:r>
            <a:r>
              <a:rPr lang="en-US" dirty="0"/>
              <a:t>Tween</a:t>
            </a:r>
            <a:r>
              <a:rPr lang="fa-IR" dirty="0"/>
              <a:t> براي 3 پرنده </a:t>
            </a:r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CDB1291-DE1E-43A2-9BF2-165DE99F1B39}"/>
              </a:ext>
            </a:extLst>
          </p:cNvPr>
          <p:cNvCxnSpPr>
            <a:cxnSpLocks/>
            <a:endCxn id="7" idx="3"/>
          </p:cNvCxnSpPr>
          <p:nvPr/>
        </p:nvCxnSpPr>
        <p:spPr>
          <a:xfrm rot="5400000">
            <a:off x="4054142" y="2415937"/>
            <a:ext cx="774096" cy="47846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FEA9FFA-7AD7-4B44-B09E-E7D41D88F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78664"/>
            <a:ext cx="4848447" cy="34793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AD7295-0F49-406B-95A2-173A09271EB5}"/>
              </a:ext>
            </a:extLst>
          </p:cNvPr>
          <p:cNvSpPr txBox="1"/>
          <p:nvPr/>
        </p:nvSpPr>
        <p:spPr>
          <a:xfrm>
            <a:off x="5178056" y="6089906"/>
            <a:ext cx="333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مقصد و جهت رندوم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A2B976A9-90ED-4F83-82D0-94A4253D98FF}"/>
              </a:ext>
            </a:extLst>
          </p:cNvPr>
          <p:cNvCxnSpPr>
            <a:cxnSpLocks/>
          </p:cNvCxnSpPr>
          <p:nvPr/>
        </p:nvCxnSpPr>
        <p:spPr>
          <a:xfrm>
            <a:off x="4201957" y="5821542"/>
            <a:ext cx="901671" cy="5367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F06062D-4185-4681-B737-E3FDB84B54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78910" y="4942852"/>
            <a:ext cx="705524" cy="43165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25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E4BB-FAA3-433C-8BFF-E42A4446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مه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0A144-C9C3-41B5-9F38-F6EE3B9B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5" y="2642712"/>
            <a:ext cx="5363323" cy="466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C55E5-62C0-485C-BF0C-66DFCC2B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426" y="3429000"/>
            <a:ext cx="9516803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4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4F1E-5095-409C-A3E2-7F2B1243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کنترل کردن نور صحنه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736BA-CA93-43F7-982E-3CEF7DAB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637"/>
            <a:ext cx="5759549" cy="3345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32CC9-DCBE-43E0-8E13-7AB6D3EE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99" y="2090530"/>
            <a:ext cx="3972479" cy="288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93023-1C71-48EC-BB00-E8628EF0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65" y="83820"/>
            <a:ext cx="2753109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09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083E-D75C-40D2-9E58-FAD73E8E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نور ها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9A07-B81C-4F23-A743-CFD929F2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0" y="2607122"/>
            <a:ext cx="5763429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18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120D-AA02-4522-81B0-E465F4E6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چمن و سطح زمين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AE9A2-E659-454A-A25E-2D6ED869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2" y="2508539"/>
            <a:ext cx="7223851" cy="3360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2B92D7-C44C-4429-9C69-578CEFCCE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790" y="2316733"/>
            <a:ext cx="4400698" cy="37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320E-DA63-482E-A1AC-8D8A4716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56CF0-6528-459B-8E71-924E719A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18" y="4720760"/>
            <a:ext cx="7563906" cy="1371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5E12C-F7F3-4F1C-BEAD-AFFED057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56" y="2615513"/>
            <a:ext cx="634453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4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ADE0D-B9B4-464D-ABE8-E1702101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LAKI </a:t>
            </a:r>
            <a:r>
              <a:rPr lang="fa-IR" dirty="0"/>
              <a:t> </a:t>
            </a:r>
            <a:r>
              <a:rPr lang="en-US" sz="2400" dirty="0"/>
              <a:t>In Jungle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D08E2B-67F4-431A-95B6-8049DC499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418" y="1903228"/>
            <a:ext cx="9431079" cy="4954772"/>
          </a:xfrm>
        </p:spPr>
      </p:pic>
      <p:sp>
        <p:nvSpPr>
          <p:cNvPr id="7" name="Heart 6">
            <a:extLst>
              <a:ext uri="{FF2B5EF4-FFF2-40B4-BE49-F238E27FC236}">
                <a16:creationId xmlns:a16="http://schemas.microsoft.com/office/drawing/2014/main" id="{4D4BE7CD-8A95-4611-9135-CEB0DD25F9E6}"/>
              </a:ext>
            </a:extLst>
          </p:cNvPr>
          <p:cNvSpPr/>
          <p:nvPr/>
        </p:nvSpPr>
        <p:spPr>
          <a:xfrm>
            <a:off x="3753293" y="932413"/>
            <a:ext cx="446567" cy="364759"/>
          </a:xfrm>
          <a:prstGeom prst="hear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AD520-AD71-4079-BD71-EFB5248BA171}"/>
              </a:ext>
            </a:extLst>
          </p:cNvPr>
          <p:cNvSpPr txBox="1"/>
          <p:nvPr/>
        </p:nvSpPr>
        <p:spPr>
          <a:xfrm>
            <a:off x="6855109" y="1401062"/>
            <a:ext cx="562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Mobina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Rastinmanesh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Maryam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Azizgol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6176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AF97-75BB-4B8F-9919-4F331CA1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موزيک حين بازي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61171-3BC6-4086-8612-28CF1897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6" y="2498651"/>
            <a:ext cx="5582186" cy="34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4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B232-C771-4EB6-A0ED-76F7D994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&amp; renderer &amp; scene &amp;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1B829-6456-46AE-BB3D-B179A6A1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655" y="1926202"/>
            <a:ext cx="7382905" cy="4124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8202A-A71F-422D-8724-73AEE5EB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" y="6078795"/>
            <a:ext cx="6344095" cy="7573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CB8F6F-A1F5-4A57-B078-80E0CCDE5513}"/>
              </a:ext>
            </a:extLst>
          </p:cNvPr>
          <p:cNvCxnSpPr>
            <a:cxnSpLocks/>
          </p:cNvCxnSpPr>
          <p:nvPr/>
        </p:nvCxnSpPr>
        <p:spPr>
          <a:xfrm flipH="1">
            <a:off x="7091916" y="2169042"/>
            <a:ext cx="489098" cy="2764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27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10C3-49A6-4ED6-827E-F3FB4E75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لاک پشت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726B9-C622-4518-B963-5CFDFC84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234"/>
            <a:ext cx="7219507" cy="4532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A4B633-F1B6-4901-869F-94CEBAE44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20" y="2325234"/>
            <a:ext cx="4429743" cy="3543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ABAE5-376D-4D5F-A18D-3A33219F9D92}"/>
              </a:ext>
            </a:extLst>
          </p:cNvPr>
          <p:cNvSpPr txBox="1"/>
          <p:nvPr/>
        </p:nvSpPr>
        <p:spPr>
          <a:xfrm>
            <a:off x="1924494" y="5869029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ما دور لاک پشت هم  يک مکعب فرضي در نظر گرفته ايم که برخورد با اين مکعب صورت ميگيرد...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A09D60-A94A-40E6-9D21-9CC7AF213AE0}"/>
              </a:ext>
            </a:extLst>
          </p:cNvPr>
          <p:cNvCxnSpPr>
            <a:cxnSpLocks/>
          </p:cNvCxnSpPr>
          <p:nvPr/>
        </p:nvCxnSpPr>
        <p:spPr>
          <a:xfrm flipH="1">
            <a:off x="2743201" y="2147777"/>
            <a:ext cx="1360966" cy="613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05C23E-0ED0-457F-B3E2-5E44BDFC990C}"/>
              </a:ext>
            </a:extLst>
          </p:cNvPr>
          <p:cNvSpPr txBox="1"/>
          <p:nvPr/>
        </p:nvSpPr>
        <p:spPr>
          <a:xfrm>
            <a:off x="4104167" y="1887140"/>
            <a:ext cx="9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74663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2DA1-076A-4934-AF23-18DD5AE7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223904"/>
            <a:ext cx="4450329" cy="970450"/>
          </a:xfrm>
        </p:spPr>
        <p:txBody>
          <a:bodyPr/>
          <a:lstStyle/>
          <a:p>
            <a:pPr algn="r" rtl="1"/>
            <a:r>
              <a:rPr lang="fa-IR" dirty="0"/>
              <a:t>حرکت لاک پشت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81A5D-E494-4315-92B9-97B476BD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71" y="1189834"/>
            <a:ext cx="7187128" cy="56681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B074C9-EFF4-4CA3-9444-972219E83784}"/>
              </a:ext>
            </a:extLst>
          </p:cNvPr>
          <p:cNvCxnSpPr>
            <a:cxnSpLocks/>
          </p:cNvCxnSpPr>
          <p:nvPr/>
        </p:nvCxnSpPr>
        <p:spPr>
          <a:xfrm>
            <a:off x="2477386" y="4284920"/>
            <a:ext cx="0" cy="1158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196F93-9386-44A3-A565-1CBA35AF2DC0}"/>
              </a:ext>
            </a:extLst>
          </p:cNvPr>
          <p:cNvCxnSpPr>
            <a:cxnSpLocks/>
          </p:cNvCxnSpPr>
          <p:nvPr/>
        </p:nvCxnSpPr>
        <p:spPr>
          <a:xfrm>
            <a:off x="2477386" y="4284919"/>
            <a:ext cx="11483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A5A9C7-DDBB-4AF7-BBFE-E1ABC6E4F62C}"/>
              </a:ext>
            </a:extLst>
          </p:cNvPr>
          <p:cNvCxnSpPr>
            <a:cxnSpLocks/>
          </p:cNvCxnSpPr>
          <p:nvPr/>
        </p:nvCxnSpPr>
        <p:spPr>
          <a:xfrm flipH="1">
            <a:off x="1244009" y="4284920"/>
            <a:ext cx="1233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6ED603-CFB9-49D7-9E5E-6AB9E1938FB1}"/>
              </a:ext>
            </a:extLst>
          </p:cNvPr>
          <p:cNvCxnSpPr>
            <a:cxnSpLocks/>
          </p:cNvCxnSpPr>
          <p:nvPr/>
        </p:nvCxnSpPr>
        <p:spPr>
          <a:xfrm flipV="1">
            <a:off x="2477386" y="3189767"/>
            <a:ext cx="0" cy="109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FBCE1C-02B2-4733-B9F3-38AFDB000CED}"/>
              </a:ext>
            </a:extLst>
          </p:cNvPr>
          <p:cNvSpPr txBox="1"/>
          <p:nvPr/>
        </p:nvSpPr>
        <p:spPr>
          <a:xfrm>
            <a:off x="-15947" y="5710766"/>
            <a:ext cx="498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دوربين ما روي لاک پشت ما تنظيم است و هرجا لاک پشت برود دوربين هم مکان لاک پشت را نشان ميدهد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4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BECE-04C9-45B1-9C9F-5713207C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81827-D16A-4652-8995-C8483374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4734"/>
            <a:ext cx="7705633" cy="4593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27C492-5A99-4529-93C3-C3FEA2A13264}"/>
              </a:ext>
            </a:extLst>
          </p:cNvPr>
          <p:cNvSpPr txBox="1"/>
          <p:nvPr/>
        </p:nvSpPr>
        <p:spPr>
          <a:xfrm>
            <a:off x="7836195" y="2424223"/>
            <a:ext cx="42742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صفحه 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Game Over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/>
              <a:t>شامل يک ويديو و اهنگ و دکمه اي براي هدايت شدن به صفحه نخست بازي است.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اين صفحه نيز با </a:t>
            </a:r>
            <a:r>
              <a:rPr lang="en-US" i="1" dirty="0">
                <a:solidFill>
                  <a:srgbClr val="FFC000"/>
                </a:solidFill>
              </a:rPr>
              <a:t>HTML , CSS ,Bootstrap</a:t>
            </a:r>
            <a:r>
              <a:rPr lang="fa-IR" i="1" dirty="0">
                <a:solidFill>
                  <a:srgbClr val="FFC000"/>
                </a:solidFill>
              </a:rPr>
              <a:t> </a:t>
            </a:r>
            <a:r>
              <a:rPr lang="fa-IR" dirty="0"/>
              <a:t>طراحي شده است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67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5A06-010D-4CD5-AEBD-81673E95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تمرين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28FAB-0C60-4932-9A20-A907668488ED}"/>
              </a:ext>
            </a:extLst>
          </p:cNvPr>
          <p:cNvSpPr txBox="1"/>
          <p:nvPr/>
        </p:nvSpPr>
        <p:spPr>
          <a:xfrm>
            <a:off x="1442793" y="2849526"/>
            <a:ext cx="1057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با زدن دکمه </a:t>
            </a:r>
            <a:r>
              <a:rPr lang="fa-IR" dirty="0">
                <a:solidFill>
                  <a:srgbClr val="FFFF00"/>
                </a:solidFill>
              </a:rPr>
              <a:t> تمرين ها  </a:t>
            </a:r>
            <a:r>
              <a:rPr lang="fa-IR" dirty="0"/>
              <a:t>در صفحه نخست به صفحه تمرينات ما که شامل مبحث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SHADOW</a:t>
            </a:r>
            <a:r>
              <a:rPr lang="en-US" dirty="0"/>
              <a:t> </a:t>
            </a:r>
            <a:r>
              <a:rPr lang="fa-IR" dirty="0"/>
              <a:t> و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CONTROLS</a:t>
            </a:r>
            <a:r>
              <a:rPr lang="fa-IR" dirty="0"/>
              <a:t> و  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TRANSFORM &amp; CHANGE SCALE</a:t>
            </a:r>
            <a:r>
              <a:rPr lang="fa-IR" dirty="0"/>
              <a:t> است  هدايت ميشويد...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8E3FF-8A68-484B-9725-FD0CD974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9" y="3981180"/>
            <a:ext cx="11469701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8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B14B-4B00-45F8-886C-E3D08D09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صفحه تمرين ها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02CBA-B26C-4F26-928A-07F56169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31" y="1924492"/>
            <a:ext cx="9224069" cy="4933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F80B52-B494-4580-BA62-941007EA8B28}"/>
              </a:ext>
            </a:extLst>
          </p:cNvPr>
          <p:cNvSpPr txBox="1"/>
          <p:nvPr/>
        </p:nvSpPr>
        <p:spPr>
          <a:xfrm>
            <a:off x="0" y="2948675"/>
            <a:ext cx="2920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اين صفحه نيز با </a:t>
            </a:r>
          </a:p>
          <a:p>
            <a:pPr algn="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HTML , CSS ,Bootstrap</a:t>
            </a:r>
            <a:endParaRPr lang="fa-IR" i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fa-IR" b="1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طراحي شده است 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2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122B-C98C-43E0-B268-03CF1D8F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تمرين ما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D8002-4F8D-4F71-A8BE-63FCC589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82" y="2222205"/>
            <a:ext cx="8372984" cy="45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0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0081-F35E-4A76-9E00-9520D124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4800" dirty="0">
                <a:cs typeface="0 Aria" panose="00000400000000000000" pitchFamily="2" charset="-78"/>
              </a:rPr>
              <a:t> کد تمرين</a:t>
            </a:r>
            <a:endParaRPr lang="en-US" sz="4800" dirty="0">
              <a:cs typeface="0 Aria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4" y="3637900"/>
            <a:ext cx="6926047" cy="11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7786447" y="3736157"/>
            <a:ext cx="4211391" cy="1754326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/>
              <a:t>درین قسمت ما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render.shadowmap</a:t>
            </a:r>
            <a:r>
              <a:rPr lang="en-US" dirty="0"/>
              <a:t> </a:t>
            </a:r>
            <a:r>
              <a:rPr lang="fa-IR" dirty="0"/>
              <a:t> را </a:t>
            </a:r>
            <a:r>
              <a:rPr lang="en-US" dirty="0"/>
              <a:t>enable </a:t>
            </a:r>
            <a:r>
              <a:rPr lang="fa-IR" dirty="0"/>
              <a:t>کردیم که </a:t>
            </a:r>
            <a:r>
              <a:rPr lang="en-US" dirty="0"/>
              <a:t>map </a:t>
            </a:r>
            <a:r>
              <a:rPr lang="fa-IR" dirty="0"/>
              <a:t>مختصاتی را که قرار است سایه باشد را اجرا کند.</a:t>
            </a:r>
          </a:p>
          <a:p>
            <a:pPr algn="r" rtl="1"/>
            <a:r>
              <a:rPr lang="fa-IR" dirty="0"/>
              <a:t>و همچنین </a:t>
            </a:r>
            <a:r>
              <a:rPr lang="en-US" dirty="0"/>
              <a:t>type</a:t>
            </a:r>
            <a:r>
              <a:rPr lang="fa-IR" dirty="0"/>
              <a:t> را که دو نوع می باشد از نوع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PCFsoftshadowmap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ا </a:t>
            </a:r>
            <a:r>
              <a:rPr lang="fa-IR" dirty="0"/>
              <a:t>انتخاب کردیم.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DC0FB-CD80-4DA4-A182-DD7BDDD0D776}"/>
              </a:ext>
            </a:extLst>
          </p:cNvPr>
          <p:cNvSpPr txBox="1"/>
          <p:nvPr/>
        </p:nvSpPr>
        <p:spPr>
          <a:xfrm>
            <a:off x="1212112" y="2349795"/>
            <a:ext cx="9867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800" dirty="0"/>
              <a:t>از نورهای استفاده شده تنها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spotLight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dirLight</a:t>
            </a:r>
            <a:r>
              <a:rPr lang="en-US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pointLight</a:t>
            </a:r>
            <a:r>
              <a:rPr lang="fa-IR" sz="18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a-IR" sz="1800" dirty="0"/>
              <a:t>دارای سایه می باشند.</a:t>
            </a:r>
            <a:endParaRPr lang="en-US" sz="1800" dirty="0"/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39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7" b="823"/>
          <a:stretch/>
        </p:blipFill>
        <p:spPr>
          <a:xfrm>
            <a:off x="229336" y="447188"/>
            <a:ext cx="4999487" cy="6028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Straight Arrow Connector 4"/>
          <p:cNvCxnSpPr/>
          <p:nvPr/>
        </p:nvCxnSpPr>
        <p:spPr>
          <a:xfrm flipH="1">
            <a:off x="2975021" y="1300766"/>
            <a:ext cx="1983345" cy="321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975021" y="3888260"/>
            <a:ext cx="1983345" cy="321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8D89AD-C252-4C7B-A29E-99F3FC16CD3D}"/>
              </a:ext>
            </a:extLst>
          </p:cNvPr>
          <p:cNvSpPr txBox="1"/>
          <p:nvPr/>
        </p:nvSpPr>
        <p:spPr>
          <a:xfrm>
            <a:off x="6324133" y="3610067"/>
            <a:ext cx="49994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/>
              <a:t>وقتی میخواهیم نور سایه داشته باشد باید به نور بگوییم که سایه دارد (</a:t>
            </a:r>
            <a:r>
              <a:rPr lang="en-US" sz="2000" dirty="0"/>
              <a:t>Cast </a:t>
            </a:r>
            <a:r>
              <a:rPr lang="fa-IR" sz="2000" dirty="0"/>
              <a:t>)</a:t>
            </a:r>
            <a:br>
              <a:rPr lang="fa-IR" sz="2000" dirty="0"/>
            </a:br>
            <a:r>
              <a:rPr lang="fa-IR" sz="2000" dirty="0"/>
              <a:t>که مطابق کد مقابل به طور مثال برای دو نور </a:t>
            </a:r>
            <a:r>
              <a:rPr lang="en-US" sz="2000" dirty="0"/>
              <a:t>spot </a:t>
            </a:r>
            <a:r>
              <a:rPr lang="fa-IR" sz="2000" dirty="0"/>
              <a:t>و </a:t>
            </a:r>
            <a:r>
              <a:rPr lang="en-US" sz="2000" dirty="0"/>
              <a:t> </a:t>
            </a:r>
            <a:r>
              <a:rPr lang="en-US" sz="2000" dirty="0" err="1"/>
              <a:t>dir</a:t>
            </a:r>
            <a:r>
              <a:rPr lang="fa-IR" sz="2000" dirty="0"/>
              <a:t> 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 err="1"/>
              <a:t>castshadow</a:t>
            </a:r>
            <a:r>
              <a:rPr lang="en-US" sz="2000" dirty="0"/>
              <a:t> </a:t>
            </a:r>
            <a:r>
              <a:rPr lang="fa-IR" sz="2000" dirty="0"/>
              <a:t> را </a:t>
            </a:r>
            <a:r>
              <a:rPr lang="en-US" sz="2000" dirty="0"/>
              <a:t>true </a:t>
            </a:r>
            <a:r>
              <a:rPr lang="fa-IR" sz="2000" dirty="0"/>
              <a:t>کرده ایم 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5584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381E-D15D-472A-8194-8B0ADBC0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FB467-2624-4F12-9575-92539963D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8074" y="1999216"/>
            <a:ext cx="7365573" cy="42420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9D18FD-A73D-49BB-9BD2-64F1205ADF85}"/>
              </a:ext>
            </a:extLst>
          </p:cNvPr>
          <p:cNvSpPr txBox="1"/>
          <p:nvPr/>
        </p:nvSpPr>
        <p:spPr>
          <a:xfrm>
            <a:off x="414670" y="2413591"/>
            <a:ext cx="4136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براي طراحي صفحه شروع از 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</a:t>
            </a:r>
            <a:r>
              <a:rPr lang="fa-IR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fa-IR" dirty="0"/>
              <a:t> </a:t>
            </a:r>
            <a:r>
              <a:rPr lang="en-US" dirty="0"/>
              <a:t>,</a:t>
            </a:r>
            <a:r>
              <a:rPr lang="fa-IR" dirty="0"/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  <a:r>
              <a:rPr lang="fa-IR" dirty="0"/>
              <a:t> استفاده شده است.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شما با کليک روي آيکون گيت هاب به صفحه پروژه ما در گيت هاب هدايت ميشويد.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با کليک بر روي عکس به بازي وارد ميشويد...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96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2" y="2795678"/>
            <a:ext cx="10651957" cy="2149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Arrow Connector 5"/>
          <p:cNvCxnSpPr/>
          <p:nvPr/>
        </p:nvCxnSpPr>
        <p:spPr>
          <a:xfrm flipH="1">
            <a:off x="3694146" y="3870582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5B41BB4-E1A5-44ED-9A2F-37CEB976DFFA}"/>
              </a:ext>
            </a:extLst>
          </p:cNvPr>
          <p:cNvSpPr txBox="1"/>
          <p:nvPr/>
        </p:nvSpPr>
        <p:spPr>
          <a:xfrm>
            <a:off x="691116" y="5807941"/>
            <a:ext cx="108026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0 Titr Bold" panose="00000700000000000000" pitchFamily="2" charset="-78"/>
              </a:rPr>
              <a:t>و هم چنین برای مشاهده سایه روی سطوح به سطح (درینجا دیوارها ) میگوییم سایه میپذیری (</a:t>
            </a:r>
            <a:r>
              <a:rPr lang="en-US" sz="2000" b="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0 Titr Bold" panose="00000700000000000000" pitchFamily="2" charset="-78"/>
              </a:rPr>
              <a:t>recieve</a:t>
            </a:r>
            <a:r>
              <a:rPr lang="fa-IR" sz="2000" b="0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0 Titr Bold" panose="00000700000000000000" pitchFamily="2" charset="-78"/>
              </a:rPr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84743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5" y="540908"/>
            <a:ext cx="7546793" cy="5767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" name="Straight Arrow Connector 3"/>
          <p:cNvCxnSpPr/>
          <p:nvPr/>
        </p:nvCxnSpPr>
        <p:spPr>
          <a:xfrm flipH="1">
            <a:off x="2728230" y="4192554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443850" y="4453111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E268CA-2095-4ACB-AD1C-8EE39669541A}"/>
              </a:ext>
            </a:extLst>
          </p:cNvPr>
          <p:cNvSpPr txBox="1"/>
          <p:nvPr/>
        </p:nvSpPr>
        <p:spPr>
          <a:xfrm>
            <a:off x="8569842" y="2477386"/>
            <a:ext cx="2902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Bernard MT Condensed" panose="02050806060905020404" pitchFamily="18" charset="0"/>
                <a:cs typeface="0 Soroosh" panose="00000400000000000000" pitchFamily="2" charset="-78"/>
              </a:rPr>
              <a:t>و اجسام هم سایه دارند و هم سایه می پذیرند.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5062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83" y="116958"/>
            <a:ext cx="11747179" cy="1736887"/>
          </a:xfr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/>
          <a:lstStyle/>
          <a:p>
            <a:pPr algn="r" rtl="1"/>
            <a:r>
              <a:rPr lang="fa-IR" sz="2400" dirty="0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  <a:t>برای کنترل هم از 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  <a:t>orbit control </a:t>
            </a:r>
            <a:r>
              <a:rPr lang="fa-IR" sz="2400" dirty="0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  <a:t> استفاده کردیم </a:t>
            </a:r>
            <a:br>
              <a:rPr lang="fa-IR" sz="2400" dirty="0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</a:br>
            <a:r>
              <a:rPr lang="fa-IR" sz="2400" dirty="0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  <a:t>که شامل (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  <a:t>domElement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  <a:t> </a:t>
            </a:r>
            <a:r>
              <a:rPr lang="fa-IR" sz="2400" dirty="0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  <a:t> ای که 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  <a:t>appendchild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  <a:t> </a:t>
            </a:r>
            <a:r>
              <a:rPr lang="fa-IR" sz="2400" dirty="0">
                <a:solidFill>
                  <a:schemeClr val="tx1">
                    <a:lumMod val="95000"/>
                  </a:schemeClr>
                </a:solidFill>
                <a:cs typeface="B Badr" panose="00000400000000000000" pitchFamily="2" charset="-78"/>
              </a:rPr>
              <a:t>می کنیم یعنی محتوایی که قراره اجرا و کنترل بشه و دوربینی که قراره کنترل بشه)</a:t>
            </a:r>
            <a:endParaRPr lang="en-US" sz="2400" dirty="0">
              <a:solidFill>
                <a:schemeClr val="tx1">
                  <a:lumMod val="95000"/>
                </a:schemeClr>
              </a:solidFill>
              <a:cs typeface="B Badr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8" y="2035823"/>
            <a:ext cx="8467530" cy="430058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858582" y="2917545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5850939" y="5032179"/>
            <a:ext cx="118001" cy="856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917583" y="5032179"/>
            <a:ext cx="118001" cy="856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077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744" y="181743"/>
            <a:ext cx="6294475" cy="1674253"/>
          </a:xfr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800" dirty="0">
                <a:cs typeface="B Badr" panose="00000400000000000000" pitchFamily="2" charset="-78"/>
              </a:rPr>
              <a:t>تغییر اندازه اجسام هم برای یکی از اجسام داخل صفحه مطابق با فشردن کلید </a:t>
            </a:r>
            <a:r>
              <a:rPr lang="en-US" sz="1800" dirty="0">
                <a:cs typeface="B Badr" panose="00000400000000000000" pitchFamily="2" charset="-78"/>
              </a:rPr>
              <a:t>left </a:t>
            </a:r>
            <a:r>
              <a:rPr lang="fa-IR" sz="1800" dirty="0">
                <a:cs typeface="B Badr" panose="00000400000000000000" pitchFamily="2" charset="-78"/>
              </a:rPr>
              <a:t>و </a:t>
            </a:r>
            <a:r>
              <a:rPr lang="en-US" sz="1800" dirty="0">
                <a:cs typeface="B Badr" panose="00000400000000000000" pitchFamily="2" charset="-78"/>
              </a:rPr>
              <a:t>right </a:t>
            </a:r>
            <a:r>
              <a:rPr lang="fa-IR" sz="1800" dirty="0">
                <a:cs typeface="B Badr" panose="00000400000000000000" pitchFamily="2" charset="-78"/>
              </a:rPr>
              <a:t> انجام میشود که با این کار دونات کوچک و بزرگ میشود</a:t>
            </a:r>
            <a:br>
              <a:rPr lang="fa-IR" sz="1800" dirty="0">
                <a:cs typeface="B Badr" panose="00000400000000000000" pitchFamily="2" charset="-78"/>
              </a:rPr>
            </a:br>
            <a:r>
              <a:rPr lang="fa-IR" sz="1800" dirty="0">
                <a:cs typeface="B Badr" panose="00000400000000000000" pitchFamily="2" charset="-78"/>
              </a:rPr>
              <a:t>که همچنین این اجسام سر جای خود </a:t>
            </a:r>
            <a:r>
              <a:rPr lang="en-US" sz="1800" dirty="0">
                <a:cs typeface="B Badr" panose="00000400000000000000" pitchFamily="2" charset="-78"/>
              </a:rPr>
              <a:t>rotate </a:t>
            </a:r>
            <a:r>
              <a:rPr lang="fa-IR" sz="1800" dirty="0">
                <a:cs typeface="B Badr" panose="00000400000000000000" pitchFamily="2" charset="-78"/>
              </a:rPr>
              <a:t> دارند .</a:t>
            </a:r>
            <a:br>
              <a:rPr lang="fa-IR" sz="1800" dirty="0">
                <a:cs typeface="B Badr" panose="00000400000000000000" pitchFamily="2" charset="-78"/>
              </a:rPr>
            </a:br>
            <a:r>
              <a:rPr lang="fa-IR" sz="1800" dirty="0">
                <a:cs typeface="B Badr" panose="00000400000000000000" pitchFamily="2" charset="-78"/>
              </a:rPr>
              <a:t>و تمرین حرکت اجسام در پروژه با </a:t>
            </a:r>
            <a:r>
              <a:rPr lang="en-US" sz="1800" dirty="0">
                <a:cs typeface="B Badr" panose="00000400000000000000" pitchFamily="2" charset="-78"/>
              </a:rPr>
              <a:t>tween </a:t>
            </a:r>
            <a:r>
              <a:rPr lang="fa-IR" sz="1800" dirty="0">
                <a:cs typeface="B Badr" panose="00000400000000000000" pitchFamily="2" charset="-78"/>
              </a:rPr>
              <a:t>پرندگان انجام که توضیحات آن در اسلاید های قبل قابل مشاهده است.</a:t>
            </a:r>
            <a:endParaRPr lang="en-US" sz="1800" dirty="0">
              <a:cs typeface="B Badr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8" y="1091331"/>
            <a:ext cx="5013777" cy="5307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87" y="2284070"/>
            <a:ext cx="4788167" cy="1849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87" y="4561612"/>
            <a:ext cx="4882219" cy="21146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0821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7479" y="652668"/>
            <a:ext cx="7280708" cy="706964"/>
          </a:xfr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r" rtl="1"/>
            <a:r>
              <a:rPr lang="fa-IR" sz="2000" dirty="0">
                <a:solidFill>
                  <a:schemeClr val="tx1"/>
                </a:solidFill>
                <a:cs typeface="0 Badr" panose="00000400000000000000" pitchFamily="2" charset="-78"/>
              </a:rPr>
              <a:t>همچنین با کلیلک بر روی گزینه مستند فیلم مستند برای شما اجرا می شود.</a:t>
            </a:r>
            <a:endParaRPr lang="en-US" sz="2000" dirty="0">
              <a:solidFill>
                <a:schemeClr val="tx1"/>
              </a:solidFill>
              <a:cs typeface="0 Badr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84" y="2486053"/>
            <a:ext cx="5756904" cy="3236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7AD139-ED4D-483F-AAF4-19D4FCAF3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12" y="2358462"/>
            <a:ext cx="5925288" cy="4116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C76946-3888-45D5-B384-D67327276299}"/>
              </a:ext>
            </a:extLst>
          </p:cNvPr>
          <p:cNvCxnSpPr/>
          <p:nvPr/>
        </p:nvCxnSpPr>
        <p:spPr>
          <a:xfrm flipH="1" flipV="1">
            <a:off x="3817089" y="6141537"/>
            <a:ext cx="223284" cy="525077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428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539" y="5532850"/>
            <a:ext cx="8761413" cy="706964"/>
          </a:xfrm>
        </p:spPr>
        <p:txBody>
          <a:bodyPr/>
          <a:lstStyle/>
          <a:p>
            <a:pPr algn="r" rtl="1"/>
            <a:r>
              <a:rPr lang="fa-IR" sz="2800" dirty="0">
                <a:solidFill>
                  <a:schemeClr val="tx1"/>
                </a:solidFill>
                <a:cs typeface="0 Bardiya Bold" panose="00000700000000000000" pitchFamily="2" charset="-78"/>
              </a:rPr>
              <a:t>با کلیک برروی مستندات فایل </a:t>
            </a:r>
            <a:r>
              <a:rPr lang="en-US" sz="2800" dirty="0">
                <a:solidFill>
                  <a:schemeClr val="tx1"/>
                </a:solidFill>
                <a:cs typeface="0 Bardiya Bold" panose="00000700000000000000" pitchFamily="2" charset="-78"/>
              </a:rPr>
              <a:t>pdf </a:t>
            </a:r>
            <a:r>
              <a:rPr lang="fa-IR" sz="2800" dirty="0">
                <a:solidFill>
                  <a:schemeClr val="tx1"/>
                </a:solidFill>
                <a:cs typeface="0 Bardiya Bold" panose="00000700000000000000" pitchFamily="2" charset="-78"/>
              </a:rPr>
              <a:t> آن برای شما دانلود می شود.</a:t>
            </a:r>
            <a:endParaRPr lang="en-US" sz="2800" dirty="0">
              <a:solidFill>
                <a:schemeClr val="tx1"/>
              </a:solidFill>
              <a:cs typeface="0 Bardiya Bold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4AD4D1-A104-4C2D-A7BD-A0B1E4FD3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2" y="557246"/>
            <a:ext cx="11498280" cy="40582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A16569-ECB4-4B8E-97A6-5C2B70A6FB87}"/>
              </a:ext>
            </a:extLst>
          </p:cNvPr>
          <p:cNvCxnSpPr/>
          <p:nvPr/>
        </p:nvCxnSpPr>
        <p:spPr>
          <a:xfrm flipV="1">
            <a:off x="1531088" y="4518837"/>
            <a:ext cx="202019" cy="12759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382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47344C-9F70-4F57-A839-1D7C7EC1B71D}"/>
              </a:ext>
            </a:extLst>
          </p:cNvPr>
          <p:cNvSpPr txBox="1"/>
          <p:nvPr/>
        </p:nvSpPr>
        <p:spPr>
          <a:xfrm>
            <a:off x="2519916" y="2796363"/>
            <a:ext cx="7793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مبينا راستين منش   971113017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مريم عزيزگل           971113069 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329950-E751-4B7A-B0E2-6301D7AE1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967209"/>
              </p:ext>
            </p:extLst>
          </p:nvPr>
        </p:nvGraphicFramePr>
        <p:xfrm>
          <a:off x="1815806" y="4189228"/>
          <a:ext cx="8128000" cy="104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6902">
                  <a:extLst>
                    <a:ext uri="{9D8B030D-6E8A-4147-A177-3AD203B41FA5}">
                      <a16:colId xmlns:a16="http://schemas.microsoft.com/office/drawing/2014/main" val="2137351092"/>
                    </a:ext>
                  </a:extLst>
                </a:gridCol>
                <a:gridCol w="3791098">
                  <a:extLst>
                    <a:ext uri="{9D8B030D-6E8A-4147-A177-3AD203B41FA5}">
                      <a16:colId xmlns:a16="http://schemas.microsoft.com/office/drawing/2014/main" val="483544199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مريم عزيز گل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مبينا راستين منش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46367"/>
                  </a:ext>
                </a:extLst>
              </a:tr>
              <a:tr h="550206"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%50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50%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560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C5784F-BDA2-47B1-B2D4-568EA90151FC}"/>
              </a:ext>
            </a:extLst>
          </p:cNvPr>
          <p:cNvSpPr txBox="1"/>
          <p:nvPr/>
        </p:nvSpPr>
        <p:spPr>
          <a:xfrm>
            <a:off x="6911162" y="2427031"/>
            <a:ext cx="340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برنامه نويسان :</a:t>
            </a:r>
            <a:endParaRPr lang="en-US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CF2FE-ED8D-42C8-A62B-567DA1478745}"/>
              </a:ext>
            </a:extLst>
          </p:cNvPr>
          <p:cNvSpPr txBox="1"/>
          <p:nvPr/>
        </p:nvSpPr>
        <p:spPr>
          <a:xfrm>
            <a:off x="3476847" y="2427031"/>
            <a:ext cx="180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اساتيد :</a:t>
            </a:r>
            <a:endParaRPr lang="en-US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52CDD-4E15-4EFC-A680-E468F3952932}"/>
              </a:ext>
            </a:extLst>
          </p:cNvPr>
          <p:cNvSpPr txBox="1"/>
          <p:nvPr/>
        </p:nvSpPr>
        <p:spPr>
          <a:xfrm>
            <a:off x="1052623" y="2770909"/>
            <a:ext cx="413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استاد سيد امير هادي مينوفام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 استاد فراز سامعي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470E7-7347-4C44-9C95-CA0EDEA79F30}"/>
              </a:ext>
            </a:extLst>
          </p:cNvPr>
          <p:cNvSpPr txBox="1"/>
          <p:nvPr/>
        </p:nvSpPr>
        <p:spPr>
          <a:xfrm>
            <a:off x="85060" y="6361905"/>
            <a:ext cx="802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https://github.com/mobinarastinmanesh/Graphic_project</a:t>
            </a:r>
            <a:r>
              <a:rPr lang="fa-IR" dirty="0"/>
              <a:t> 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C23216-41AF-40D4-9A89-9066526F5279}"/>
              </a:ext>
            </a:extLst>
          </p:cNvPr>
          <p:cNvSpPr txBox="1"/>
          <p:nvPr/>
        </p:nvSpPr>
        <p:spPr>
          <a:xfrm>
            <a:off x="6911162" y="3819398"/>
            <a:ext cx="303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Badr" panose="00000400000000000000" pitchFamily="2" charset="-78"/>
              </a:rPr>
              <a:t>درصد مشارکت :</a:t>
            </a:r>
            <a:endParaRPr lang="en-US" dirty="0">
              <a:cs typeface="B Bad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0758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3745D-E6C5-444A-9410-F3265B6DA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152014"/>
            <a:ext cx="12192000" cy="53162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AE9930-653B-4288-B6BF-B54AD4EED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3171"/>
            <a:ext cx="9579935" cy="1562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7EDD96-5271-459E-9C16-4CD9F98B2529}"/>
              </a:ext>
            </a:extLst>
          </p:cNvPr>
          <p:cNvSpPr txBox="1"/>
          <p:nvPr/>
        </p:nvSpPr>
        <p:spPr>
          <a:xfrm>
            <a:off x="510363" y="4800574"/>
            <a:ext cx="114937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/>
              <a:t>اين بخش براي مشخص کردن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تعداد دونات خورده شده </a:t>
            </a:r>
            <a:r>
              <a:rPr lang="fa-IR" dirty="0"/>
              <a:t>و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زمان باقي مانده و مقدار جاني که لاک پشت دارد </a:t>
            </a:r>
            <a:r>
              <a:rPr lang="fa-IR" dirty="0"/>
              <a:t>است 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/>
              <a:t>زمان </a:t>
            </a:r>
            <a:r>
              <a:rPr lang="fa-IR" dirty="0">
                <a:solidFill>
                  <a:srgbClr val="FFC000"/>
                </a:solidFill>
              </a:rPr>
              <a:t>60</a:t>
            </a:r>
            <a:r>
              <a:rPr lang="fa-IR" dirty="0"/>
              <a:t> ثانيه است و جان لاک پشت براي شروع </a:t>
            </a:r>
            <a:r>
              <a:rPr lang="fa-IR" dirty="0">
                <a:solidFill>
                  <a:srgbClr val="FFC000"/>
                </a:solidFill>
              </a:rPr>
              <a:t>100% </a:t>
            </a:r>
            <a:r>
              <a:rPr lang="fa-IR" dirty="0"/>
              <a:t>است در هنگام برخورد باهر درخت </a:t>
            </a:r>
            <a:r>
              <a:rPr lang="fa-IR" dirty="0">
                <a:solidFill>
                  <a:srgbClr val="FFC000"/>
                </a:solidFill>
              </a:rPr>
              <a:t>25% </a:t>
            </a:r>
            <a:r>
              <a:rPr lang="fa-IR" dirty="0"/>
              <a:t>از جان او کم شده و </a:t>
            </a:r>
            <a:r>
              <a:rPr lang="fa-IR" dirty="0">
                <a:solidFill>
                  <a:srgbClr val="00B0F0"/>
                </a:solidFill>
              </a:rPr>
              <a:t>صدايي شنيده ميشود </a:t>
            </a:r>
            <a:r>
              <a:rPr lang="fa-IR" dirty="0"/>
              <a:t>و درخت پاک ميشود ...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endParaRPr lang="fa-IR" dirty="0"/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/>
              <a:t>لاک پشت در واقع 4 جان دارد و وقتي جان آن تمام شود ميبازيد و به صفحه </a:t>
            </a:r>
            <a:r>
              <a:rPr lang="en-US" dirty="0"/>
              <a:t> game over</a:t>
            </a:r>
            <a:r>
              <a:rPr lang="fa-IR" dirty="0"/>
              <a:t> هدايت ميشويد.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/>
              <a:t>و اگر 60 ثانيه زمان شما تمام شود </a:t>
            </a:r>
            <a:r>
              <a:rPr lang="en-US" dirty="0"/>
              <a:t>modal </a:t>
            </a:r>
            <a:r>
              <a:rPr lang="fa-IR" dirty="0"/>
              <a:t>ي به شما نمايش داده ميشود که تعداد دونات هاي خورده شده را ميبينين و ميتوانيد با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again</a:t>
            </a:r>
            <a:r>
              <a:rPr lang="fa-IR" dirty="0"/>
              <a:t> مجددا بازي کني.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B3191-689C-4A3C-8F9D-C21291CBFC4F}"/>
              </a:ext>
            </a:extLst>
          </p:cNvPr>
          <p:cNvSpPr txBox="1"/>
          <p:nvPr/>
        </p:nvSpPr>
        <p:spPr>
          <a:xfrm>
            <a:off x="4816549" y="518543"/>
            <a:ext cx="6921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نحوه امتياز گيري و برد و باخت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9EE64F-A6D2-44EE-84B3-3B35C7903DAC}"/>
              </a:ext>
            </a:extLst>
          </p:cNvPr>
          <p:cNvCxnSpPr/>
          <p:nvPr/>
        </p:nvCxnSpPr>
        <p:spPr>
          <a:xfrm flipH="1">
            <a:off x="10781414" y="3561907"/>
            <a:ext cx="297712" cy="590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684B38-416C-4BBB-8BDF-E850926D57A4}"/>
              </a:ext>
            </a:extLst>
          </p:cNvPr>
          <p:cNvSpPr/>
          <p:nvPr/>
        </p:nvSpPr>
        <p:spPr>
          <a:xfrm>
            <a:off x="10377377" y="2705986"/>
            <a:ext cx="1814623" cy="76025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Compset" panose="00000400000000000000" pitchFamily="2" charset="-78"/>
              </a:rPr>
              <a:t>مربوط به تنظيم نور صحنه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Compset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861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216D-1BCC-4E65-86A8-EB0D4994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4B595-2607-48C2-9532-74B8937D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5A05-4C2F-4176-95B4-BF7F571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D44CF9A-C0EA-4071-9698-27ECFF74A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219" y="1977657"/>
            <a:ext cx="6868632" cy="4699590"/>
          </a:xfrm>
        </p:spPr>
      </p:pic>
    </p:spTree>
    <p:extLst>
      <p:ext uri="{BB962C8B-B14F-4D97-AF65-F5344CB8AC3E}">
        <p14:creationId xmlns:p14="http://schemas.microsoft.com/office/powerpoint/2010/main" val="358102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C475-0317-4C83-A8C9-AAA948D0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AF19B-5C76-436B-889A-7CB07B5B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1" y="2714047"/>
            <a:ext cx="5077534" cy="4143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DEFFC-E4F2-45EA-A04D-3FCDBC11C774}"/>
              </a:ext>
            </a:extLst>
          </p:cNvPr>
          <p:cNvSpPr txBox="1"/>
          <p:nvPr/>
        </p:nvSpPr>
        <p:spPr>
          <a:xfrm>
            <a:off x="7145079" y="2553546"/>
            <a:ext cx="397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پس از اتمام زمان (0)</a:t>
            </a:r>
          </a:p>
          <a:p>
            <a:pPr algn="r" rtl="1"/>
            <a:r>
              <a:rPr lang="fa-IR" dirty="0"/>
              <a:t>در کادر مربوطه </a:t>
            </a:r>
            <a:r>
              <a:rPr lang="en-US" dirty="0"/>
              <a:t>finish</a:t>
            </a:r>
            <a:r>
              <a:rPr lang="fa-IR" dirty="0"/>
              <a:t> نوشته ميشود و </a:t>
            </a:r>
            <a:r>
              <a:rPr lang="en-US" dirty="0"/>
              <a:t>modal</a:t>
            </a:r>
            <a:r>
              <a:rPr lang="fa-IR" dirty="0"/>
              <a:t> نمايش داده ميشود...</a:t>
            </a:r>
            <a:endParaRPr lang="en-US" dirty="0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B955963-263D-47B8-B04C-EBD759088A55}"/>
              </a:ext>
            </a:extLst>
          </p:cNvPr>
          <p:cNvSpPr/>
          <p:nvPr/>
        </p:nvSpPr>
        <p:spPr>
          <a:xfrm rot="20574840">
            <a:off x="1735967" y="2121985"/>
            <a:ext cx="2249465" cy="494754"/>
          </a:xfrm>
          <a:prstGeom prst="lef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fa-IR" sz="1400" dirty="0"/>
              <a:t>زمان کل</a:t>
            </a:r>
            <a:endParaRPr lang="en-US" sz="1400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05C69D5-62F5-45BF-879B-72C5BE8B46C8}"/>
              </a:ext>
            </a:extLst>
          </p:cNvPr>
          <p:cNvSpPr/>
          <p:nvPr/>
        </p:nvSpPr>
        <p:spPr>
          <a:xfrm>
            <a:off x="3051544" y="3508744"/>
            <a:ext cx="2339163" cy="970450"/>
          </a:xfrm>
          <a:prstGeom prst="lef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a-IR" dirty="0"/>
              <a:t>کاهش ثانيه اي </a:t>
            </a:r>
            <a:r>
              <a:rPr lang="en-US" dirty="0"/>
              <a:t>Timer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3A431056-5070-433B-94F1-38A748A599F2}"/>
              </a:ext>
            </a:extLst>
          </p:cNvPr>
          <p:cNvSpPr/>
          <p:nvPr/>
        </p:nvSpPr>
        <p:spPr>
          <a:xfrm>
            <a:off x="4986671" y="4368338"/>
            <a:ext cx="7205329" cy="1732486"/>
          </a:xfrm>
          <a:prstGeom prst="leftArrow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fa-IR" sz="1600" dirty="0"/>
              <a:t>اگر زمان 0 شد :</a:t>
            </a:r>
          </a:p>
          <a:p>
            <a:pPr algn="r" rtl="1"/>
            <a:r>
              <a:rPr lang="fa-IR" sz="1600" dirty="0"/>
              <a:t>در کادر  </a:t>
            </a:r>
            <a:r>
              <a:rPr lang="en-US" sz="1600" dirty="0"/>
              <a:t>finish</a:t>
            </a:r>
            <a:r>
              <a:rPr lang="fa-IR" sz="1600" dirty="0"/>
              <a:t> نوشته ميشود و </a:t>
            </a:r>
            <a:r>
              <a:rPr lang="en-US" sz="1600" dirty="0"/>
              <a:t>modal</a:t>
            </a:r>
            <a:r>
              <a:rPr lang="fa-IR" sz="1600" dirty="0"/>
              <a:t> نمايش داده ميشود و ميتوانيد تعداد دونات خورده شده (امتياز) را ببينيد.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245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6071-572B-4638-A3BD-A1873123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دونات ها هاي چرخنده </a:t>
            </a:r>
            <a:r>
              <a:rPr lang="fa-IR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05269-5426-4E30-9248-9309D30340A6}"/>
              </a:ext>
            </a:extLst>
          </p:cNvPr>
          <p:cNvSpPr txBox="1"/>
          <p:nvPr/>
        </p:nvSpPr>
        <p:spPr>
          <a:xfrm>
            <a:off x="3455581" y="2604977"/>
            <a:ext cx="87364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ما در اينجا 6 نوع دونات با رنگ و طمع مختلف داريم </a:t>
            </a:r>
            <a:r>
              <a:rPr lang="fa-IR" dirty="0">
                <a:sym typeface="Wingdings" panose="05000000000000000000" pitchFamily="2" charset="2"/>
              </a:rPr>
              <a:t>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sym typeface="Wingdings" panose="05000000000000000000" pitchFamily="2" charset="2"/>
              </a:rPr>
              <a:t>که هر کدام </a:t>
            </a:r>
            <a:r>
              <a:rPr lang="en-US" dirty="0">
                <a:sym typeface="Wingdings" panose="05000000000000000000" pitchFamily="2" charset="2"/>
              </a:rPr>
              <a:t>texture </a:t>
            </a:r>
            <a:r>
              <a:rPr lang="fa-IR" dirty="0">
                <a:sym typeface="Wingdings" panose="05000000000000000000" pitchFamily="2" charset="2"/>
              </a:rPr>
              <a:t> مخصوص خود را دارند .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sym typeface="Wingdings" panose="05000000000000000000" pitchFamily="2" charset="2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sym typeface="Wingdings" panose="05000000000000000000" pitchFamily="2" charset="2"/>
              </a:rPr>
              <a:t>هر کدام به طور رندوم در يک قسمت از زمين قرار گرفته اند..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sym typeface="Wingdings" panose="05000000000000000000" pitchFamily="2" charset="2"/>
              </a:rPr>
              <a:t>و همه انها به متغير </a:t>
            </a:r>
            <a:r>
              <a:rPr lang="en-US" dirty="0">
                <a:sym typeface="Wingdings" panose="05000000000000000000" pitchFamily="2" charset="2"/>
              </a:rPr>
              <a:t>donut</a:t>
            </a:r>
            <a:r>
              <a:rPr lang="fa-IR" dirty="0">
                <a:sym typeface="Wingdings" panose="05000000000000000000" pitchFamily="2" charset="2"/>
              </a:rPr>
              <a:t> اضافه شده اند...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sym typeface="Wingdings" panose="05000000000000000000" pitchFamily="2" charset="2"/>
              </a:rPr>
              <a:t>به طور مثال اينجا کد موقعيت يابي يک مدل از دونات هارا ميبينيم.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9922F-DE9A-429B-90D6-F93D949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6" y="4705599"/>
            <a:ext cx="4277322" cy="1705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949B1-B5BB-4EAD-8719-00012596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1" y="2629398"/>
            <a:ext cx="3743847" cy="14384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4691C-0971-4510-99BF-5A75E4B31EE7}"/>
              </a:ext>
            </a:extLst>
          </p:cNvPr>
          <p:cNvCxnSpPr>
            <a:cxnSpLocks/>
          </p:cNvCxnSpPr>
          <p:nvPr/>
        </p:nvCxnSpPr>
        <p:spPr>
          <a:xfrm flipH="1">
            <a:off x="4348717" y="2923953"/>
            <a:ext cx="2477385" cy="4246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2F77CF-CB8F-4A65-9185-77CC2112A522}"/>
              </a:ext>
            </a:extLst>
          </p:cNvPr>
          <p:cNvCxnSpPr>
            <a:cxnSpLocks/>
          </p:cNvCxnSpPr>
          <p:nvPr/>
        </p:nvCxnSpPr>
        <p:spPr>
          <a:xfrm flipH="1">
            <a:off x="4634949" y="4369981"/>
            <a:ext cx="1680791" cy="835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24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2E56-9D7B-41A8-AB1D-8A26B4BE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دونات ها هاي چرخنده </a:t>
            </a:r>
            <a:r>
              <a:rPr lang="fa-IR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C84F3-D844-4548-B79E-297CF6C4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3860"/>
            <a:ext cx="6528391" cy="4944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C4C77-1D98-470A-8693-873E6060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46" y="3874608"/>
            <a:ext cx="4258269" cy="2638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C61F36-7E63-43F2-BFDE-C0D915392EA7}"/>
              </a:ext>
            </a:extLst>
          </p:cNvPr>
          <p:cNvSpPr txBox="1"/>
          <p:nvPr/>
        </p:nvSpPr>
        <p:spPr>
          <a:xfrm>
            <a:off x="8463516" y="3429000"/>
            <a:ext cx="355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i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چرخش تمام دونات ها </a:t>
            </a:r>
            <a:endParaRPr lang="en-US" i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F694A-3DF5-40CA-9840-4747B7A73735}"/>
              </a:ext>
            </a:extLst>
          </p:cNvPr>
          <p:cNvSpPr txBox="1"/>
          <p:nvPr/>
        </p:nvSpPr>
        <p:spPr>
          <a:xfrm>
            <a:off x="6646269" y="2092125"/>
            <a:ext cx="278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i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کد ساخت دونات هايمان</a:t>
            </a:r>
            <a:endParaRPr lang="en-US" i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914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220</TotalTime>
  <Words>1016</Words>
  <Application>Microsoft Office PowerPoint</Application>
  <PresentationFormat>Widescreen</PresentationFormat>
  <Paragraphs>125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Bernard MT Condensed</vt:lpstr>
      <vt:lpstr>Calibri</vt:lpstr>
      <vt:lpstr>Century Gothic</vt:lpstr>
      <vt:lpstr>Courier New</vt:lpstr>
      <vt:lpstr>Wingdings</vt:lpstr>
      <vt:lpstr>Wingdings 2</vt:lpstr>
      <vt:lpstr>Quotable</vt:lpstr>
      <vt:lpstr>به نام خدا</vt:lpstr>
      <vt:lpstr>LAKI  In Jungle </vt:lpstr>
      <vt:lpstr>Start page </vt:lpstr>
      <vt:lpstr>PowerPoint Presentation</vt:lpstr>
      <vt:lpstr>PowerPoint Presentation</vt:lpstr>
      <vt:lpstr>Modal </vt:lpstr>
      <vt:lpstr>Timer</vt:lpstr>
      <vt:lpstr>دونات ها هاي چرخنده </vt:lpstr>
      <vt:lpstr>دونات ها هاي چرخنده </vt:lpstr>
      <vt:lpstr>برخورد با دونات ها ( خوردن دونات ها )</vt:lpstr>
      <vt:lpstr>درخت ها</vt:lpstr>
      <vt:lpstr>برخورد با درخت ها</vt:lpstr>
      <vt:lpstr>پرنده ها (Tween)</vt:lpstr>
      <vt:lpstr>PowerPoint Presentation</vt:lpstr>
      <vt:lpstr>مه </vt:lpstr>
      <vt:lpstr>کنترل کردن نور صحنه</vt:lpstr>
      <vt:lpstr>نور ها </vt:lpstr>
      <vt:lpstr>چمن و سطح زمين</vt:lpstr>
      <vt:lpstr>Sky box</vt:lpstr>
      <vt:lpstr>موزيک حين بازي</vt:lpstr>
      <vt:lpstr>Camera &amp; renderer &amp; scene &amp; control</vt:lpstr>
      <vt:lpstr>لاک پشت </vt:lpstr>
      <vt:lpstr>حرکت لاک پشت</vt:lpstr>
      <vt:lpstr>Game over page</vt:lpstr>
      <vt:lpstr>تمرين</vt:lpstr>
      <vt:lpstr>صفحه تمرين ها </vt:lpstr>
      <vt:lpstr>تمرين ما</vt:lpstr>
      <vt:lpstr> کد تمرين</vt:lpstr>
      <vt:lpstr>PowerPoint Presentation</vt:lpstr>
      <vt:lpstr>PowerPoint Presentation</vt:lpstr>
      <vt:lpstr>PowerPoint Presentation</vt:lpstr>
      <vt:lpstr>برای کنترل هم از orbit control  استفاده کردیم  که شامل (domElement  ای که  appendchild می کنیم یعنی محتوایی که قراره اجرا و کنترل بشه و دوربینی که قراره کنترل بشه)</vt:lpstr>
      <vt:lpstr>تغییر اندازه اجسام هم برای یکی از اجسام داخل صفحه مطابق با فشردن کلید left و right  انجام میشود که با این کار دونات کوچک و بزرگ میشود که همچنین این اجسام سر جای خود rotate  دارند . و تمرین حرکت اجسام در پروژه با tween پرندگان انجام که توضیحات آن در اسلاید های قبل قابل مشاهده است.</vt:lpstr>
      <vt:lpstr>همچنین با کلیلک بر روی گزینه مستند فیلم مستند برای شما اجرا می شود.</vt:lpstr>
      <vt:lpstr>با کلیک برروی مستندات فایل pdf  آن برای شما دانلود می شود.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Asus</dc:creator>
  <cp:lastModifiedBy>Asus</cp:lastModifiedBy>
  <cp:revision>4</cp:revision>
  <dcterms:created xsi:type="dcterms:W3CDTF">2020-07-04T17:44:22Z</dcterms:created>
  <dcterms:modified xsi:type="dcterms:W3CDTF">2020-07-05T12:46:03Z</dcterms:modified>
</cp:coreProperties>
</file>